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7" r:id="rId3"/>
    <p:sldId id="258" r:id="rId4"/>
    <p:sldId id="263" r:id="rId5"/>
    <p:sldId id="281" r:id="rId6"/>
    <p:sldId id="261" r:id="rId7"/>
    <p:sldId id="260" r:id="rId8"/>
    <p:sldId id="265" r:id="rId9"/>
    <p:sldId id="278" r:id="rId10"/>
    <p:sldId id="279" r:id="rId11"/>
    <p:sldId id="280" r:id="rId12"/>
    <p:sldId id="277" r:id="rId13"/>
    <p:sldId id="266" r:id="rId14"/>
    <p:sldId id="269" r:id="rId15"/>
    <p:sldId id="270" r:id="rId16"/>
    <p:sldId id="27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16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D5C70C-D4F7-4269-A068-A91AB6B5C763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5FDEA9-0F77-4601-875A-8A9F1F0E54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Résultats de recherche d'images pour « bannière kiwanis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2016224" cy="2016224"/>
          </a:xfrm>
          <a:prstGeom prst="rect">
            <a:avLst/>
          </a:prstGeom>
          <a:noFill/>
        </p:spPr>
      </p:pic>
      <p:pic>
        <p:nvPicPr>
          <p:cNvPr id="2" name="Image 1"/>
          <p:cNvPicPr/>
          <p:nvPr/>
        </p:nvPicPr>
        <p:blipFill>
          <a:blip r:embed="rId3" cstate="print"/>
          <a:srcRect l="38346" t="17524" r="15810" b="7485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03848" y="263691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omic Sans MS" pitchFamily="66" charset="0"/>
              </a:rPr>
              <a:t>LE SECRETAIRE</a:t>
            </a:r>
            <a:endParaRPr lang="fr-FR" sz="4800" dirty="0">
              <a:latin typeface="Comic Sans MS" pitchFamily="66" charset="0"/>
            </a:endParaRPr>
          </a:p>
        </p:txBody>
      </p:sp>
      <p:pic>
        <p:nvPicPr>
          <p:cNvPr id="132098" name="Picture 2" descr="Résultats de recherche d'images pour « secrétaire dessin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1914525" cy="2533651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/>
        </p:nvGrpSpPr>
        <p:grpSpPr>
          <a:xfrm>
            <a:off x="2730" y="19514"/>
            <a:ext cx="9058968" cy="1753301"/>
            <a:chOff x="2730" y="19515"/>
            <a:chExt cx="9058968" cy="1158240"/>
          </a:xfrm>
        </p:grpSpPr>
        <p:pic>
          <p:nvPicPr>
            <p:cNvPr id="7" name="Image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/>
            <p:cNvPicPr/>
            <p:nvPr/>
          </p:nvPicPr>
          <p:blipFill rotWithShape="1">
            <a:blip r:embed="rId3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848" y="1412776"/>
            <a:ext cx="7930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Osaka" charset="-128"/>
              </a:rPr>
              <a:t>Que faire figurer à l’ordre du jour…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Osaka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28498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3906" name="AutoShape 2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08" name="AutoShape 4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0" name="AutoShape 6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2" name="AutoShape 8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5576" y="2132856"/>
            <a:ext cx="7560840" cy="475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 courrier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Les finances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Les rapports des commissions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L’éducation </a:t>
            </a:r>
            <a:r>
              <a:rPr lang="fr-FR" sz="2800" dirty="0" err="1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Kiwanienne</a:t>
            </a:r>
            <a:endParaRPr lang="fr-FR" sz="28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Les valeurs spirituelles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Les questions diverses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 tour de table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Les dates à retenir (clubs et division)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endParaRPr lang="fr-FR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11" name="Image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848" y="1412776"/>
            <a:ext cx="7930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Osaka" charset="-128"/>
              </a:rPr>
              <a:t>Que faire figurer à l’ordre du jour…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Osaka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28498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3906" name="AutoShape 2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08" name="AutoShape 4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0" name="AutoShape 6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2" name="AutoShape 8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27584" y="2636912"/>
            <a:ext cx="7560840" cy="311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La visite aux clubs frères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Les dates des prochaines réunions de club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La touche non administrative </a:t>
            </a: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avec </a:t>
            </a: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les anniversaires du mois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Parole aux invités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</a:pPr>
            <a:endParaRPr lang="fr-FR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11" name="Image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060848"/>
            <a:ext cx="2911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Osaka" charset="-128"/>
              </a:rPr>
              <a:t>Les rapports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Osaka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3212976"/>
            <a:ext cx="756084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Fiche membre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Les rapports mensuels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Les rapports d’élections des officiers de club</a:t>
            </a:r>
          </a:p>
        </p:txBody>
      </p:sp>
      <p:sp>
        <p:nvSpPr>
          <p:cNvPr id="123906" name="AutoShape 2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08" name="AutoShape 4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0" name="AutoShape 6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2" name="AutoShape 8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914" name="Picture 10" descr="Résultats de recherche d'images pour « documents dessin 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69160"/>
            <a:ext cx="209955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e 9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11" name="Image 1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/>
            <p:nvPr/>
          </p:nvPicPr>
          <p:blipFill rotWithShape="1">
            <a:blip r:embed="rId5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1916832"/>
            <a:ext cx="75608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Fiche membre</a:t>
            </a:r>
          </a:p>
          <a:p>
            <a:pPr marL="342900" indent="-342900" algn="r">
              <a:spcBef>
                <a:spcPct val="20000"/>
              </a:spcBef>
              <a:buClr>
                <a:srgbClr val="FF00FF"/>
              </a:buClr>
            </a:pPr>
            <a:r>
              <a:rPr lang="fr-FR" sz="1600" dirty="0" smtClean="0">
                <a:latin typeface="Comic Sans MS" pitchFamily="66" charset="0"/>
                <a:ea typeface="Osaka"/>
                <a:cs typeface="Osaka"/>
              </a:rPr>
              <a:t>Disponible en français à l’adresse suivante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http://www.kiwanis.org.nz/distfcme.htm</a:t>
            </a:r>
          </a:p>
          <a:p>
            <a:pPr marL="800100" lvl="1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Quand ?</a:t>
            </a:r>
          </a:p>
          <a:p>
            <a:pPr marL="1257300" lvl="2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- intronisation, démission, transfert</a:t>
            </a:r>
          </a:p>
          <a:p>
            <a:pPr marL="1257300" lvl="2" indent="-342900">
              <a:spcBef>
                <a:spcPct val="20000"/>
              </a:spcBef>
              <a:buClr>
                <a:srgbClr val="FF00FF"/>
              </a:buClr>
            </a:pPr>
            <a:endParaRPr lang="fr-FR" sz="28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pPr marL="800100" lvl="1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A qui ?</a:t>
            </a:r>
          </a:p>
          <a:p>
            <a:pPr marL="1257300" lvl="2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- district (secrétaire)</a:t>
            </a:r>
          </a:p>
          <a:p>
            <a:pPr marL="1257300" lvl="2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- division (LTG –secrétaire)</a:t>
            </a:r>
          </a:p>
          <a:p>
            <a:pPr marL="800100" lvl="1" indent="-342900">
              <a:spcBef>
                <a:spcPct val="20000"/>
              </a:spcBef>
              <a:buClr>
                <a:srgbClr val="FF00FF"/>
              </a:buClr>
            </a:pPr>
            <a:r>
              <a:rPr lang="fr-FR" sz="28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			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5" name="Imag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2780928"/>
            <a:ext cx="6126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Rapport d’élections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3645024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FF00FF"/>
              </a:buClr>
            </a:pPr>
            <a:r>
              <a:rPr lang="fr-FR" dirty="0" smtClean="0">
                <a:latin typeface="Comic Sans MS" pitchFamily="66" charset="0"/>
                <a:ea typeface="Osaka"/>
                <a:cs typeface="Osaka"/>
              </a:rPr>
              <a:t>Disponible en français à l’adresse suivante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http://www.kiwanis.org.nz/distfdoc.htm#member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8" name="Imag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412776"/>
            <a:ext cx="8424936" cy="525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Est établi et reflète les décisions de l’Assemblée Générale du club. 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Ce rapport est exclusivement destiné à:</a:t>
            </a:r>
          </a:p>
          <a:p>
            <a:pPr marL="1562100" lvl="3" indent="-2286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i="1" u="sng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Division:</a:t>
            </a:r>
          </a:p>
          <a:p>
            <a:pPr marL="1981200" lvl="4" indent="-2286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Secrétaire de division</a:t>
            </a:r>
          </a:p>
          <a:p>
            <a:pPr marL="1981200" lvl="4" indent="-2286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err="1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Lt</a:t>
            </a: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-Gouverneur</a:t>
            </a:r>
          </a:p>
          <a:p>
            <a:pPr marL="1981200" lvl="4" indent="-2286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None/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pPr marL="1562100" lvl="3" indent="-2286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i="1" u="sng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District:</a:t>
            </a:r>
          </a:p>
          <a:p>
            <a:pPr marL="1981200" lvl="4" indent="-2286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Secrétaire de district</a:t>
            </a:r>
          </a:p>
          <a:p>
            <a:pPr marL="1981200" lvl="4" indent="-2286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Gouverneur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Ces données et les fiches membres servent de base à notre Directory.</a:t>
            </a:r>
            <a:endParaRPr lang="fr-FR" sz="2400" dirty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6" name="Imag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8154" y="2132856"/>
            <a:ext cx="7056740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Le </a:t>
            </a:r>
            <a:r>
              <a:rPr lang="fr-FR" sz="2800" b="1" dirty="0" err="1" smtClean="0">
                <a:solidFill>
                  <a:srgbClr val="C00000"/>
                </a:solidFill>
                <a:latin typeface="Comic Sans MS" pitchFamily="66" charset="0"/>
              </a:rPr>
              <a:t>Kiwanis</a:t>
            </a:r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</a:rPr>
              <a:t>c’est l’Amitié, la Joie et le Plaisir</a:t>
            </a:r>
          </a:p>
          <a:p>
            <a:pPr algn="ctr"/>
            <a:endParaRPr lang="fr-FR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fr-FR" sz="4000" b="1" dirty="0" smtClean="0">
                <a:solidFill>
                  <a:srgbClr val="C00000"/>
                </a:solidFill>
                <a:latin typeface="Comic Sans MS" pitchFamily="66" charset="0"/>
              </a:rPr>
              <a:t>DONNEZ ET PRENEZ </a:t>
            </a:r>
          </a:p>
          <a:p>
            <a:pPr algn="ctr"/>
            <a:r>
              <a:rPr lang="fr-FR" sz="4000" b="1" dirty="0" smtClean="0">
                <a:solidFill>
                  <a:srgbClr val="C00000"/>
                </a:solidFill>
                <a:latin typeface="Comic Sans MS" pitchFamily="66" charset="0"/>
              </a:rPr>
              <a:t>DU PLAISIR DANS VOTRE</a:t>
            </a:r>
          </a:p>
          <a:p>
            <a:pPr algn="ctr"/>
            <a:r>
              <a:rPr lang="fr-FR" sz="4000" b="1" dirty="0" smtClean="0">
                <a:solidFill>
                  <a:srgbClr val="C00000"/>
                </a:solidFill>
                <a:latin typeface="Comic Sans MS" pitchFamily="66" charset="0"/>
              </a:rPr>
              <a:t>PARTICIPATION !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5" name="Imag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/>
            <p:cNvPicPr/>
            <p:nvPr/>
          </p:nvPicPr>
          <p:blipFill rotWithShape="1">
            <a:blip r:embed="rId3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84482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FR" sz="3600" u="sng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Secrétaire</a:t>
            </a:r>
            <a:r>
              <a:rPr lang="fr-FR" sz="36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 :</a:t>
            </a:r>
          </a:p>
          <a:p>
            <a:pPr algn="ctr" eaLnBrk="0" hangingPunct="0">
              <a:defRPr/>
            </a:pPr>
            <a:endParaRPr lang="fr-FR" sz="36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36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- </a:t>
            </a:r>
            <a:r>
              <a:rPr lang="fr-FR" sz="36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cheville ouvrière du Club</a:t>
            </a:r>
          </a:p>
          <a:p>
            <a:pPr algn="ctr" eaLnBrk="0" hangingPunct="0">
              <a:defRPr/>
            </a:pPr>
            <a:endParaRPr lang="fr-FR" sz="36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36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Collaboration </a:t>
            </a:r>
            <a:r>
              <a:rPr lang="fr-FR" sz="36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étroite avec le Président</a:t>
            </a:r>
            <a:endParaRPr lang="fr-FR" sz="3600" dirty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1074" name="Picture 2" descr="Résultats de recherche d'images pour « deux personnes qui parlent dessin »"/>
          <p:cNvPicPr>
            <a:picLocks noChangeAspect="1" noChangeArrowheads="1"/>
          </p:cNvPicPr>
          <p:nvPr/>
        </p:nvPicPr>
        <p:blipFill>
          <a:blip r:embed="rId2" cstate="print"/>
          <a:srcRect t="7547" r="1147" b="13208"/>
          <a:stretch>
            <a:fillRect/>
          </a:stretch>
        </p:blipFill>
        <p:spPr bwMode="auto">
          <a:xfrm>
            <a:off x="6372200" y="4653136"/>
            <a:ext cx="2304256" cy="197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e 4"/>
          <p:cNvGrpSpPr/>
          <p:nvPr/>
        </p:nvGrpSpPr>
        <p:grpSpPr>
          <a:xfrm>
            <a:off x="29309" y="116632"/>
            <a:ext cx="9058968" cy="1465269"/>
            <a:chOff x="2730" y="19515"/>
            <a:chExt cx="9058968" cy="1158240"/>
          </a:xfrm>
        </p:grpSpPr>
        <p:pic>
          <p:nvPicPr>
            <p:cNvPr id="6" name="Imag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98884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FR" sz="32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Le secrétaire est un officier du Club, membre du bureau et du comité directeur. </a:t>
            </a:r>
          </a:p>
          <a:p>
            <a:pPr algn="ctr" eaLnBrk="0" hangingPunct="0">
              <a:defRPr/>
            </a:pPr>
            <a:endParaRPr lang="fr-FR" sz="32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32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Par conséquent, il participe à tous les débats et votes.</a:t>
            </a:r>
            <a:endParaRPr lang="fr-FR" sz="3200" dirty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0050" name="Picture 2" descr="Résultats de recherche d'images pour « réunion de groupe dessin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07448"/>
            <a:ext cx="5862564" cy="2450552"/>
          </a:xfrm>
          <a:prstGeom prst="rect">
            <a:avLst/>
          </a:prstGeom>
          <a:noFill/>
        </p:spPr>
      </p:pic>
      <p:grpSp>
        <p:nvGrpSpPr>
          <p:cNvPr id="5" name="Groupe 4"/>
          <p:cNvGrpSpPr/>
          <p:nvPr/>
        </p:nvGrpSpPr>
        <p:grpSpPr>
          <a:xfrm>
            <a:off x="61187" y="116632"/>
            <a:ext cx="9058968" cy="1393261"/>
            <a:chOff x="2730" y="19515"/>
            <a:chExt cx="9058968" cy="1158240"/>
          </a:xfrm>
        </p:grpSpPr>
        <p:pic>
          <p:nvPicPr>
            <p:cNvPr id="6" name="Imag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060848"/>
            <a:ext cx="788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Osaka" charset="-128"/>
              </a:rPr>
              <a:t>Devoirs et responsabilités du secrétaire</a:t>
            </a:r>
            <a:endParaRPr lang="fr-FR" sz="3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Osaka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70892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 lvl="3" eaLnBrk="0" hangingPunct="0">
              <a:spcBef>
                <a:spcPct val="50000"/>
              </a:spcBef>
              <a:defRPr/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584" y="3104391"/>
            <a:ext cx="741682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latin typeface="Comic Sans MS" pitchFamily="66" charset="0"/>
                <a:ea typeface="Osaka"/>
                <a:cs typeface="Osaka"/>
              </a:rPr>
              <a:t>Rédaction des ordres du jour </a:t>
            </a:r>
            <a:endParaRPr lang="fr-FR" sz="2400" dirty="0" smtClean="0">
              <a:latin typeface="Comic Sans MS" pitchFamily="66" charset="0"/>
              <a:ea typeface="Osaka"/>
              <a:cs typeface="Osaka"/>
            </a:endParaRP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Blip>
                <a:blip r:embed="rId2"/>
              </a:buBlip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Note les présences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Blip>
                <a:blip r:embed="rId2"/>
              </a:buBlip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Prend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des notes lors des réunions de club, des AGO etc… en vue de la rédaction du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Osaka"/>
                <a:cs typeface="Osaka"/>
              </a:rPr>
              <a:t>compte-rendu</a:t>
            </a:r>
            <a:endParaRPr lang="fr-FR" sz="24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pPr marL="342900" lvl="3" indent="-342900">
              <a:spcBef>
                <a:spcPct val="20000"/>
              </a:spcBef>
              <a:buClr>
                <a:srgbClr val="FF00FF"/>
              </a:buClr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 marL="342900" lvl="3" indent="-342900">
              <a:spcBef>
                <a:spcPct val="20000"/>
              </a:spcBef>
              <a:buClr>
                <a:srgbClr val="FF00FF"/>
              </a:buClr>
              <a:buBlip>
                <a:blip r:embed="rId2"/>
              </a:buBlip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7" name="Imag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060848"/>
            <a:ext cx="788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Osaka" charset="-128"/>
              </a:rPr>
              <a:t>Devoirs et responsabilités du secrétaire</a:t>
            </a:r>
            <a:endParaRPr lang="fr-FR" sz="3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Osaka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70892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 lvl="3" eaLnBrk="0" hangingPunct="0">
              <a:spcBef>
                <a:spcPct val="50000"/>
              </a:spcBef>
              <a:defRPr/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882791"/>
            <a:ext cx="741682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latin typeface="Comic Sans MS" pitchFamily="66" charset="0"/>
                <a:cs typeface="Arial" pitchFamily="34" charset="0"/>
              </a:rPr>
              <a:t>Transmission de toutes les communications provenant du KI, du District ou de la Division</a:t>
            </a:r>
          </a:p>
          <a:p>
            <a:pPr marL="342900" lvl="3" indent="-342900">
              <a:spcBef>
                <a:spcPct val="20000"/>
              </a:spcBef>
              <a:buClr>
                <a:srgbClr val="FF00FF"/>
              </a:buClr>
              <a:buBlip>
                <a:blip r:embed="rId2"/>
              </a:buBlip>
            </a:pPr>
            <a:r>
              <a:rPr lang="fr-FR" sz="2400" dirty="0" smtClean="0">
                <a:latin typeface="Comic Sans MS" pitchFamily="66" charset="0"/>
                <a:cs typeface="Arial" pitchFamily="34" charset="0"/>
              </a:rPr>
              <a:t>Réponse rapide au courrier</a:t>
            </a:r>
          </a:p>
          <a:p>
            <a:pPr marL="342900" lvl="3" indent="-342900">
              <a:spcBef>
                <a:spcPct val="20000"/>
              </a:spcBef>
              <a:buClr>
                <a:srgbClr val="FF00FF"/>
              </a:buClr>
              <a:buBlip>
                <a:blip r:embed="rId2"/>
              </a:buBlip>
            </a:pPr>
            <a:r>
              <a:rPr lang="fr-FR" sz="2400" dirty="0" smtClean="0">
                <a:latin typeface="Comic Sans MS" pitchFamily="66" charset="0"/>
                <a:cs typeface="Arial" pitchFamily="34" charset="0"/>
              </a:rPr>
              <a:t>Gestion des adhésions et démissions en ligne</a:t>
            </a:r>
          </a:p>
          <a:p>
            <a:pPr marL="342900" lvl="3" indent="-342900">
              <a:spcBef>
                <a:spcPct val="20000"/>
              </a:spcBef>
              <a:buClr>
                <a:srgbClr val="FF00FF"/>
              </a:buClr>
              <a:buBlip>
                <a:blip r:embed="rId2"/>
              </a:buBlip>
            </a:pPr>
            <a:r>
              <a:rPr lang="fr-FR" sz="2400" dirty="0" smtClean="0">
                <a:latin typeface="Comic Sans MS" pitchFamily="66" charset="0"/>
                <a:cs typeface="Arial" pitchFamily="34" charset="0"/>
              </a:rPr>
              <a:t>Expédition </a:t>
            </a:r>
            <a:r>
              <a:rPr lang="fr-FR" sz="2400" dirty="0" smtClean="0">
                <a:latin typeface="Comic Sans MS" pitchFamily="66" charset="0"/>
                <a:cs typeface="Arial" pitchFamily="34" charset="0"/>
              </a:rPr>
              <a:t>des rapports (mensuel, élection) au District et au KI</a:t>
            </a:r>
          </a:p>
          <a:p>
            <a:pPr marL="342900" lvl="3" indent="-342900">
              <a:spcBef>
                <a:spcPct val="20000"/>
              </a:spcBef>
              <a:buClr>
                <a:srgbClr val="FF00FF"/>
              </a:buClr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 marL="342900" lvl="3" indent="-342900">
              <a:spcBef>
                <a:spcPct val="20000"/>
              </a:spcBef>
              <a:buClr>
                <a:srgbClr val="FF00FF"/>
              </a:buClr>
              <a:buBlip>
                <a:blip r:embed="rId2"/>
              </a:buBlip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endParaRPr lang="fr-FR" sz="2400" dirty="0" smtClean="0">
              <a:solidFill>
                <a:srgbClr val="000066"/>
              </a:solidFill>
              <a:latin typeface="Comic Sans MS" pitchFamily="66" charset="0"/>
              <a:ea typeface="Osaka"/>
              <a:cs typeface="Osaka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7" name="Imag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3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2132856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Osaka" charset="-128"/>
              </a:rPr>
              <a:t>Un secrétaire est, avant tout, disponible : c’est l’interlocuteur privilégié au sein du club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Osaka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3645024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SzPct val="90000"/>
              <a:defRPr/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Aussi à l’aise avec le stylo, le téléphone, l’e-mail et l’ordinateur</a:t>
            </a:r>
          </a:p>
          <a:p>
            <a:pPr eaLnBrk="0" hangingPunct="0">
              <a:spcBef>
                <a:spcPct val="50000"/>
              </a:spcBef>
              <a:buSzPct val="90000"/>
              <a:defRPr/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Capable de prendre des initiatives </a:t>
            </a:r>
          </a:p>
          <a:p>
            <a:pPr eaLnBrk="0" hangingPunct="0">
              <a:spcBef>
                <a:spcPct val="50000"/>
              </a:spcBef>
              <a:buSzPct val="90000"/>
              <a:defRPr/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Personne de confiance du président</a:t>
            </a:r>
            <a:endParaRPr lang="fr-FR" sz="2400" dirty="0">
              <a:latin typeface="Comic Sans MS" pitchFamily="66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6" name="Imag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/>
            <p:cNvPicPr/>
            <p:nvPr/>
          </p:nvPicPr>
          <p:blipFill rotWithShape="1">
            <a:blip r:embed="rId3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988840"/>
            <a:ext cx="8656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Osaka" charset="-128"/>
              </a:rPr>
              <a:t>Le secrétaire est rigoureux et organisé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Osaka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3212976"/>
            <a:ext cx="756084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Entre deux réunions : envoi de tout le courrier reçu aux membres du club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Préparation de l’ordre du jour avec l’aide du président et des directeurs de commissions</a:t>
            </a:r>
          </a:p>
          <a:p>
            <a:pPr marL="342900" indent="-342900">
              <a:spcBef>
                <a:spcPct val="20000"/>
              </a:spcBef>
              <a:buClr>
                <a:srgbClr val="FF00FF"/>
              </a:buClr>
              <a:buFont typeface="Wingdings" pitchFamily="2" charset="2"/>
              <a:buBlip>
                <a:blip r:embed="rId2"/>
              </a:buBlip>
            </a:pPr>
            <a:r>
              <a:rPr lang="fr-FR" sz="2400" dirty="0" smtClean="0">
                <a:solidFill>
                  <a:srgbClr val="000066"/>
                </a:solidFill>
                <a:latin typeface="Comic Sans MS" pitchFamily="66" charset="0"/>
                <a:ea typeface="Osaka"/>
                <a:cs typeface="Osaka"/>
              </a:rPr>
              <a:t>Envoi de l’ordre du jour aux membres avant la réunion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7" name="Imag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/>
            <p:cNvPicPr/>
            <p:nvPr/>
          </p:nvPicPr>
          <p:blipFill rotWithShape="1">
            <a:blip r:embed="rId4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8885" y="2060848"/>
            <a:ext cx="340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Osaka" charset="-128"/>
              </a:rPr>
              <a:t>L’ordre du jour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Osaka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70892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2060"/>
                </a:solidFill>
                <a:latin typeface="Comic Sans MS" pitchFamily="66" charset="0"/>
              </a:rPr>
              <a:t>Le Secrétaire l'établit avec l'aide de son Président</a:t>
            </a:r>
          </a:p>
          <a:p>
            <a:pPr algn="just"/>
            <a:endParaRPr lang="fr-FR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fr-FR" sz="2800" b="1" dirty="0" smtClean="0">
                <a:solidFill>
                  <a:srgbClr val="002060"/>
                </a:solidFill>
                <a:latin typeface="Comic Sans MS" pitchFamily="66" charset="0"/>
              </a:rPr>
              <a:t>Faire </a:t>
            </a:r>
            <a:r>
              <a:rPr lang="fr-FR" sz="2800" b="1" dirty="0" smtClean="0">
                <a:solidFill>
                  <a:srgbClr val="002060"/>
                </a:solidFill>
                <a:latin typeface="Comic Sans MS" pitchFamily="66" charset="0"/>
              </a:rPr>
              <a:t>figurer les thèmes à discuter en cours de réalisation</a:t>
            </a:r>
          </a:p>
          <a:p>
            <a:pPr algn="just"/>
            <a:endParaRPr lang="fr-FR" sz="2800" dirty="0" smtClean="0">
              <a:latin typeface="Comic Sans MS" pitchFamily="66" charset="0"/>
            </a:endParaRPr>
          </a:p>
        </p:txBody>
      </p:sp>
      <p:sp>
        <p:nvSpPr>
          <p:cNvPr id="123906" name="AutoShape 2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08" name="AutoShape 4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0" name="AutoShape 6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2" name="AutoShape 8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10" name="Image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/>
            <p:nvPr/>
          </p:nvPicPr>
          <p:blipFill rotWithShape="1">
            <a:blip r:embed="rId3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8885" y="2060848"/>
            <a:ext cx="340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Osaka" charset="-128"/>
              </a:rPr>
              <a:t>L’ordre du jour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Osaka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284984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2060"/>
                </a:solidFill>
                <a:latin typeface="Comic Sans MS" pitchFamily="66" charset="0"/>
              </a:rPr>
              <a:t>Prévoir que tout le monde puisse s'exprimer</a:t>
            </a:r>
          </a:p>
          <a:p>
            <a:pPr algn="just"/>
            <a:endParaRPr lang="fr-FR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fr-FR" sz="2800" b="1" dirty="0" smtClean="0">
                <a:solidFill>
                  <a:srgbClr val="002060"/>
                </a:solidFill>
                <a:latin typeface="Comic Sans MS" pitchFamily="66" charset="0"/>
              </a:rPr>
              <a:t>Y mettre une touche un peu moins "administrative"</a:t>
            </a:r>
          </a:p>
        </p:txBody>
      </p:sp>
      <p:sp>
        <p:nvSpPr>
          <p:cNvPr id="123906" name="AutoShape 2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08" name="AutoShape 4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0" name="AutoShape 6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12" name="AutoShape 8" descr="Résultats de recherche d'images pour « documents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2730" y="19515"/>
            <a:ext cx="9058968" cy="1158240"/>
            <a:chOff x="2730" y="19515"/>
            <a:chExt cx="9058968" cy="1158240"/>
          </a:xfrm>
        </p:grpSpPr>
        <p:pic>
          <p:nvPicPr>
            <p:cNvPr id="10" name="Image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19515"/>
              <a:ext cx="5001317" cy="115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/>
            <p:nvPr/>
          </p:nvPicPr>
          <p:blipFill rotWithShape="1">
            <a:blip r:embed="rId3" cstate="print"/>
            <a:srcRect l="38346" t="17524" r="29364" b="74857"/>
            <a:stretch/>
          </p:blipFill>
          <p:spPr bwMode="auto">
            <a:xfrm>
              <a:off x="5004048" y="19515"/>
              <a:ext cx="4057650" cy="11582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434</Words>
  <Application>Microsoft Office PowerPoint</Application>
  <PresentationFormat>Affichage à l'écran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Comic Sans MS</vt:lpstr>
      <vt:lpstr>Franklin Gothic Book</vt:lpstr>
      <vt:lpstr>Franklin Gothic Medium</vt:lpstr>
      <vt:lpstr>Osaka</vt:lpstr>
      <vt:lpstr>Wingdings</vt:lpstr>
      <vt:lpstr>Wingdings 2</vt:lpstr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Doriane</dc:creator>
  <cp:lastModifiedBy>Utilisateur</cp:lastModifiedBy>
  <cp:revision>35</cp:revision>
  <dcterms:created xsi:type="dcterms:W3CDTF">2017-07-04T22:33:11Z</dcterms:created>
  <dcterms:modified xsi:type="dcterms:W3CDTF">2020-08-28T20:11:12Z</dcterms:modified>
</cp:coreProperties>
</file>